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1" r:id="rId7"/>
    <p:sldId id="273" r:id="rId8"/>
    <p:sldId id="272" r:id="rId9"/>
    <p:sldId id="308" r:id="rId10"/>
    <p:sldId id="309" r:id="rId11"/>
    <p:sldId id="275" r:id="rId12"/>
    <p:sldId id="276" r:id="rId13"/>
    <p:sldId id="27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4" r:id="rId27"/>
    <p:sldId id="277" r:id="rId28"/>
    <p:sldId id="278" r:id="rId29"/>
    <p:sldId id="279" r:id="rId30"/>
    <p:sldId id="284" r:id="rId31"/>
    <p:sldId id="285" r:id="rId32"/>
    <p:sldId id="286" r:id="rId33"/>
    <p:sldId id="287" r:id="rId34"/>
    <p:sldId id="280" r:id="rId35"/>
    <p:sldId id="290" r:id="rId36"/>
    <p:sldId id="288" r:id="rId37"/>
    <p:sldId id="289" r:id="rId38"/>
    <p:sldId id="291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24575,'0'1'0,"0"-1"0,0 1 0,1 0 0,-1 0 0,0-1 0,1 1 0,-1 0 0,1-1 0,-1 1 0,1 0 0,-1-1 0,1 1 0,-1-1 0,1 1 0,0-1 0,-1 1 0,1-1 0,0 1 0,-1-1 0,1 0 0,0 1 0,-1-1 0,1 0 0,0 0 0,0 1 0,0-1 0,-1 0 0,2 0 0,28 4 0,-24-4 0,458 9 0,-289-11 0,653 25 0,-85 0 0,78-24-1365,-799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8:50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0 228 24575,'0'4'0,"0"11"0,0 6 0,0 10 0,4 3 0,2 0 0,4-1 0,1-10 0,2-19 0,8-18 0,0-15 0,-2-17 0,7-9 0,5-13 0,9-7 0,3-1 0,-5 13-8191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0:3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0:3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24575,'3'2'0,"0"1"0,0-1 0,0 0 0,1 0 0,-1 0 0,1-1 0,-1 1 0,1-1 0,0 0 0,-1 1 0,1-2 0,6 2 0,50 1 0,-40-2 0,197-2 0,56 3 0,-248 2-1365,-7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0:3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24575,'14'0'0,"12"0"0,16 0 0,14 0 0,14 0 0,10 0 0,-1-4 0,-5-2 0,-11 0 0,-2 2 0,-7 0 0,-9 2 0,-8 1 0,-9-4 0,-10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50:3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24575,'22'2'0,"0"0"0,0 2 0,0 1 0,36 12 0,-9-3 0,-21-4 0,0 0 0,-1 2 0,35 19 0,2 2 0,-60-32 0,0 1 0,0 0 0,0 0 0,-1 1 0,1-1 0,0 1 0,-1-1 0,0 1 0,0 0 0,1 1 0,-2-1 0,1 0 0,3 6 0,-5-7 0,0 1 0,-1 0 0,1-1 0,0 1 0,-1 0 0,0 0 0,0 0 0,0-1 0,0 1 0,0 0 0,0 0 0,-1 0 0,1-1 0,-1 1 0,0 0 0,0-1 0,0 1 0,0-1 0,0 1 0,-1-1 0,-2 5 0,-12 15 0,-1-1 0,-1 0 0,-1-1 0,-1-1 0,-38 27 0,-31 32 0,38-24-1365,33-32-5461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2:59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3:0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24575,'4'0'0,"10"0"0,13 0 0,4 0 0,3 0 0,-1 0 0,-1 0 0,-2 0 0,-5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3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24575,'17'0'0,"20"0"0,12 0 0,6 0 0,-1 0 0,-2 0 0,-5 0 0,-1 0 0,-5-4 0,-13-2 0,-11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3:13:08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24575,'19'1'0,"-1"1"0,1 1 0,-1 1 0,0 0 0,0 1 0,22 9 0,98 51 0,-137-65 0,28 14 0,-17-9 0,0 0 0,0 1 0,-1 0 0,1 1 0,-1 1 0,-1-1 0,0 2 0,0-1 0,10 12 0,-19-19 0,-1 1 0,1 0 0,0 0 0,0 0 0,-1 0 0,1-1 0,-1 1 0,0 0 0,1 0 0,-1 0 0,0 0 0,0 0 0,0 0 0,0 0 0,-1 0 0,1 0 0,0 0 0,-1 0 0,0 0 0,1-1 0,-1 1 0,0 0 0,0 0 0,0-1 0,0 1 0,0 0 0,0-1 0,0 1 0,-1-1 0,1 1 0,-3 1 0,-6 6 0,-1-1 0,1 0 0,-21 11 0,13-8 0,-61 42 0,2 3 0,-81 77 0,133-110-1365,6-6-5461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4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24575,'1514'0'0,"-1454"5"-1365,-40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7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24575,'1523'0'-1365,"-1479"0"-5461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29:0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24575,'34'0'0,"681"-28"0,-621 18 0,111-17 0,-201 25 0,-10 1 0,-27-2 0,-46 0 0,-30 2-61,-178 8-1243,249-2-5522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8:29:07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24575,'1277'0'0,"-1227"1"0,-43 0 0,-9 0 0,-17 4 0,-34 2 0,-663 25 0,576-29 0,664-4 0,-7 0 0,-489 0 0,-17 2 0,-1-1 0,1-1 0,-1 1 0,1-2 0,19-4 0,-28 3 0,-11 2 0,-66-2 0,-120 12 0,104-3 0,-897 21 0,960-29 0,39-4 0,48-6 0,161-19 0,66-11 0,-320 53-1365,7-1-5461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7:14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24575,'194'-12'0,"-32"1"0,243 9 0,23 0 0,-178-24-1365,-225 26-5461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7:15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24575,'982'30'0,"-420"34"0,-454-47-455,0-6 0,143-2 0,-221-9-6371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8:48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0 329 24575,'3'57'0,"18"97"0,-9-78 0,-9-53 0,-1-7 0,0 0 0,1-1 0,1 1 0,7 18 0,-11-33 0,0-1 0,0 0 0,0 1 0,1-1 0,-1 0 0,0 1 0,0-1 0,0 0 0,0 1 0,1-1 0,-1 0 0,0 0 0,0 1 0,0-1 0,1 0 0,-1 0 0,0 1 0,0-1 0,1 0 0,-1 0 0,0 0 0,1 1 0,-1-1 0,0 0 0,1 0 0,-1 0 0,0 0 0,1 0 0,-1 0 0,0 0 0,1 0 0,-1 0 0,0 0 0,1 0 0,-1 0 0,0 0 0,1 0 0,-1 0 0,0 0 0,1 0 0,0-1 0,13-14 0,12-31 0,-24 42 0,114-246 49,65-127-1463,-153 327-5412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9E7C-869A-6197-AB77-030742517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4124C-4D46-71F8-1C4D-A1F879652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BCF5F-1551-0877-E580-DFC46629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F7031-2BB0-A819-13BE-30C2F0FE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F8CE-E4C2-3877-9A00-FE9D0F74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488E-D355-8BB6-0FA7-045BC776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1C4EB-DF7A-C3C0-15CC-7532B845C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76155-6FB7-C40E-096E-4130D643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C78C-5B15-BC7B-BC1F-5B46EB85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76D5-E325-9AFD-A70E-1F5BA635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4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5B6E6-81D2-A94A-7242-BB167A180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13BB8-8CF0-6914-5DCE-E3493ECE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ADCF-3565-0AF5-A646-01CFBB4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9D488-6A40-6296-3E81-808FB89B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D348-26DA-983F-A827-66D8DF49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3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5250-A3C9-AB10-1896-29FF51C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1BA4-3393-F827-960B-0B867945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BFE6-A5EE-037A-BF1E-66890E5D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AF62-6535-9A4A-EB33-DAD508C7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39D52-17AD-BE8F-BB28-9937F723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1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7B9B-5DF3-09BC-4B84-A74D8AD2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E8B93-AA04-B31A-36E1-0FAEAE7B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63429-5627-4FEE-EAFD-F5484C0F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A541-A8E8-0D6C-D2A7-8785264A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997C3-A3AC-00E5-4A52-A328E9B1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1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807A-115A-4B90-C8B7-5E631141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FDFBC-43B8-E187-CAFC-73E638730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85922-AEAD-6DD0-5A3C-22089FA5C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DF3B1-578C-0F0E-33AC-67564580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3E95A-E961-C635-1953-79178401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50B72-05D4-DCAA-4E02-6FED652B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E889-29D3-CEDC-B823-76F388CC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9F64C-A28E-1206-5E37-04811C50F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33F91-8706-93C4-B63C-18F666A1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25505-31AC-C5FB-F930-2ED531571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71DAE-CBF3-0294-3769-50C5644F1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B0551-EA98-EDDB-818F-F8C6E6AD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C8839-59F6-3C2E-8573-6F26C681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A5772-4F01-5C69-6637-B5110832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ADB4-6D3E-3500-FBA7-C47B8D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5CE8A-BF96-0CCA-9328-A62B33CB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7338-AC84-B388-3FEA-451B03C6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4CE1E-4301-8122-7254-5E4CF63C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1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B9121-2E07-63AC-0DFC-DDBD7D32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0C612-64AC-40AF-0D77-CE16ABE5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4BD4F-FFDD-0166-1524-875AB8FA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1DA-CAC8-46F0-C104-AC30CCF3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5EDA-8068-5DC6-EEDD-BAEF915A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E900-9EB7-95A4-8225-E69D0954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CFA0-AC44-97E8-006C-8F2C71FC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F67C8-5A56-C8BA-F269-397D69E8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7E0B8-3D75-58D7-F540-DF3D953E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AC3A-A50F-6D6A-4025-AEE01548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6802BF-AFDA-0680-C4C0-433EEBAC1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4063E-0DCD-F13D-BB6B-A7D0CCC5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169A5-6EED-4F83-B4E7-A4E42532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5C001-16AD-20A0-8D9C-9E358C18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B5351-757B-0B10-1E53-8CD68F4C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C2EE-D35E-C707-4A42-31EFAAAF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44A60-7355-76B0-06EA-F47D39878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4AD8-226A-6659-D778-B8A2598D4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4A048-50C1-26F9-7D8B-65C1A607E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05E0E-3BC0-1251-78EF-B67891333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customXml" Target="../ink/ink6.xml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8.png"/><Relationship Id="rId4" Type="http://schemas.openxmlformats.org/officeDocument/2006/relationships/customXml" Target="../ink/ink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.png"/><Relationship Id="rId5" Type="http://schemas.openxmlformats.org/officeDocument/2006/relationships/customXml" Target="../ink/ink12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8.wdp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8.wdp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42E18-75A9-56E9-708B-501D84F71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745" y="1918454"/>
            <a:ext cx="5201892" cy="1697768"/>
          </a:xfrm>
        </p:spPr>
        <p:txBody>
          <a:bodyPr anchor="t">
            <a:noAutofit/>
          </a:bodyPr>
          <a:lstStyle/>
          <a:p>
            <a:pPr algn="l"/>
            <a:br>
              <a:rPr lang="en-US" sz="4400" b="1" dirty="0">
                <a:solidFill>
                  <a:schemeClr val="tx2"/>
                </a:solidFill>
              </a:rPr>
            </a:br>
            <a:r>
              <a:rPr lang="en-US" sz="4400" b="1" dirty="0" err="1">
                <a:solidFill>
                  <a:schemeClr val="accent5"/>
                </a:solidFill>
              </a:rPr>
              <a:t>Khóa</a:t>
            </a:r>
            <a:r>
              <a:rPr lang="en-US" sz="4400" b="1" dirty="0">
                <a:solidFill>
                  <a:schemeClr val="accent5"/>
                </a:solidFill>
              </a:rPr>
              <a:t> </a:t>
            </a:r>
            <a:r>
              <a:rPr lang="en-US" sz="4400" b="1" dirty="0" err="1">
                <a:solidFill>
                  <a:schemeClr val="accent5"/>
                </a:solidFill>
              </a:rPr>
              <a:t>Cửa</a:t>
            </a:r>
            <a:r>
              <a:rPr lang="en-US" sz="4400" b="1" dirty="0">
                <a:solidFill>
                  <a:schemeClr val="accent5"/>
                </a:solidFill>
              </a:rPr>
              <a:t> Thông Minh</a:t>
            </a:r>
            <a:br>
              <a:rPr lang="en-US" sz="4400" b="1" dirty="0">
                <a:solidFill>
                  <a:schemeClr val="accent5"/>
                </a:solidFill>
              </a:rPr>
            </a:br>
            <a:r>
              <a:rPr lang="en-US" sz="4400" b="1" dirty="0">
                <a:solidFill>
                  <a:schemeClr val="accent5"/>
                </a:solidFill>
              </a:rPr>
              <a:t>Smart Door Lock</a:t>
            </a:r>
            <a:br>
              <a:rPr lang="en-US" sz="4400" b="1" dirty="0">
                <a:solidFill>
                  <a:schemeClr val="tx2"/>
                </a:solidFill>
              </a:rPr>
            </a:b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CFEFE-28E1-BE4D-0FFB-9AAEDD6FC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395" y="4086465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BANLINHKIEN.COM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E92B66D0-3C03-A50D-5230-0BE49CF3E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FA0C491C-B93A-F1A9-364E-566069DE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17" y="764172"/>
            <a:ext cx="4501713" cy="9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 brushstroke">
            <a:extLst>
              <a:ext uri="{FF2B5EF4-FFF2-40B4-BE49-F238E27FC236}">
                <a16:creationId xmlns:a16="http://schemas.microsoft.com/office/drawing/2014/main" id="{5F2C6668-35F7-D6AA-6EBF-520055D96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804" y="2661902"/>
            <a:ext cx="4572000" cy="30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8521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2.1 </a:t>
            </a:r>
            <a:r>
              <a:rPr lang="en-US" sz="1600" b="1" dirty="0" err="1"/>
              <a:t>Datastream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lập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datastream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Relay</a:t>
            </a:r>
            <a:r>
              <a:rPr lang="en-US" sz="1600" dirty="0"/>
              <a:t> (V0):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BLYNK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Auto Warning</a:t>
            </a:r>
            <a:r>
              <a:rPr lang="en-US" sz="1600" dirty="0"/>
              <a:t> (V1):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bật</a:t>
            </a:r>
            <a:r>
              <a:rPr lang="en-US" sz="1600" dirty="0"/>
              <a:t> </a:t>
            </a:r>
            <a:r>
              <a:rPr lang="en-US" sz="1600" dirty="0" err="1"/>
              <a:t>tắt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cảnh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 err="1"/>
              <a:t>Cảnh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đột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 err="1"/>
              <a:t>Cảnh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endParaRPr lang="en-US" sz="1600" dirty="0"/>
          </a:p>
          <a:p>
            <a:r>
              <a:rPr lang="en-US" sz="1600" dirty="0">
                <a:solidFill>
                  <a:schemeClr val="accent1"/>
                </a:solidFill>
              </a:rPr>
              <a:t>Enable Change Password </a:t>
            </a:r>
            <a:r>
              <a:rPr lang="en-US" sz="1600" dirty="0"/>
              <a:t>(V2): Cho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. Cho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keypad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1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Check Password </a:t>
            </a:r>
            <a:r>
              <a:rPr lang="en-US" sz="1600" dirty="0"/>
              <a:t>(V3):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88B7-1DA8-5A5D-2FC0-7FFD18C9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95" y="3492386"/>
            <a:ext cx="8916069" cy="32686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0801EB-D457-9B60-253F-78E4670EA457}"/>
              </a:ext>
            </a:extLst>
          </p:cNvPr>
          <p:cNvGrpSpPr/>
          <p:nvPr/>
        </p:nvGrpSpPr>
        <p:grpSpPr>
          <a:xfrm>
            <a:off x="1854617" y="4283554"/>
            <a:ext cx="560880" cy="54000"/>
            <a:chOff x="1854617" y="4283554"/>
            <a:chExt cx="560880" cy="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E90F6E-B416-AD12-0A23-E8CCC5D278B5}"/>
                    </a:ext>
                  </a:extLst>
                </p14:cNvPr>
                <p14:cNvContentPartPr/>
                <p14:nvPr/>
              </p14:nvContentPartPr>
              <p14:xfrm>
                <a:off x="1906817" y="4283554"/>
                <a:ext cx="379080" cy="27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E90F6E-B416-AD12-0A23-E8CCC5D278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8177" y="4274554"/>
                  <a:ext cx="396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E7E9A6-5613-D489-47A9-C3C06D3BCA1A}"/>
                    </a:ext>
                  </a:extLst>
                </p14:cNvPr>
                <p14:cNvContentPartPr/>
                <p14:nvPr/>
              </p14:nvContentPartPr>
              <p14:xfrm>
                <a:off x="1854617" y="4303354"/>
                <a:ext cx="560880" cy="3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E7E9A6-5613-D489-47A9-C3C06D3BCA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5617" y="4294714"/>
                  <a:ext cx="578520" cy="51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009A7474-C642-987E-3915-80D82F3C7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9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Relay</a:t>
            </a:r>
            <a:r>
              <a:rPr lang="en-US" sz="1800" dirty="0"/>
              <a:t>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29520-3862-B61A-44EF-E99839CF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81" y="1741326"/>
            <a:ext cx="5800449" cy="4435637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28CB1AC5-18A5-3E18-9CEE-33BC8493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4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Tự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động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cảnh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báo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CB49-B6F8-1531-59E2-CD68BD68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510" y="1853928"/>
            <a:ext cx="5673984" cy="4323035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53A9EB40-6BCB-C926-85D1-A26202981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5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Cho </a:t>
            </a:r>
            <a:r>
              <a:rPr lang="en-US" sz="1800" b="1" dirty="0" err="1">
                <a:solidFill>
                  <a:schemeClr val="accent1"/>
                </a:solidFill>
              </a:rPr>
              <a:t>phép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đổi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mật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khẩu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0956A-91DD-EBDB-7371-6D5D579B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68" y="1873081"/>
            <a:ext cx="5510482" cy="4219808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1478E90-4DB6-1C48-90BE-CF717617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Kiểm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tra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mật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khẩu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25D6E-5EF6-7709-1917-429557E4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92" y="2003217"/>
            <a:ext cx="5685543" cy="4363694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EE394DCB-6551-A38D-CBDF-A89CD9D0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83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Web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BEE00-6A08-C55E-C62E-CA8048BD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94" y="1259633"/>
            <a:ext cx="10298812" cy="5155892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D2B40CA-4BB3-586C-47D8-43986B03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89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Web Dashboard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>
                <a:solidFill>
                  <a:schemeClr val="accent1"/>
                </a:solidFill>
              </a:rPr>
              <a:t>Switch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543F4-A384-A15C-C1A0-5EBF3114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06" y="1808394"/>
            <a:ext cx="5677049" cy="4712005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7C1AC845-272B-A908-E4E6-4A5E5651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4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Web Dashboard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>
                <a:solidFill>
                  <a:schemeClr val="accent1"/>
                </a:solidFill>
              </a:rPr>
              <a:t>Switch</a:t>
            </a:r>
            <a:r>
              <a:rPr lang="en-US" sz="1800" dirty="0"/>
              <a:t> Cho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ABFAA-39C8-E7AC-F121-E65D162E4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14" y="1735494"/>
            <a:ext cx="5884989" cy="4889240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08DBD70E-D314-262F-A8A2-C0B3857D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21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Web Dashboard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chemeClr val="accent1"/>
                </a:solidFill>
              </a:rPr>
              <a:t>Switch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cửa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3295F-BB41-DBCD-631B-2628107F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14" y="1734482"/>
            <a:ext cx="5794332" cy="4824938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162B4E59-A2BE-BBAF-E546-95048227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8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Web Dashboard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>
                <a:solidFill>
                  <a:schemeClr val="accent1"/>
                </a:solidFill>
              </a:rPr>
              <a:t>Switch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B1EEE-4DA2-C0A7-660D-B807CB60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26" y="1767420"/>
            <a:ext cx="5823089" cy="4847983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759CA189-6B7D-A33C-985F-E4BF49CF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5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 dirty="0" err="1"/>
              <a:t>Mục</a:t>
            </a:r>
            <a:r>
              <a:rPr lang="en-US" sz="4000" b="1" dirty="0"/>
              <a:t> </a:t>
            </a:r>
            <a:r>
              <a:rPr lang="en-US" sz="4000" b="1" dirty="0" err="1"/>
              <a:t>lục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47" y="2324912"/>
            <a:ext cx="4646905" cy="3613149"/>
          </a:xfrm>
        </p:spPr>
        <p:txBody>
          <a:bodyPr anchor="ctr">
            <a:noAutofit/>
          </a:bodyPr>
          <a:lstStyle/>
          <a:p>
            <a:pPr marL="342900" indent="-342900">
              <a:buAutoNum type="arabicPeriod"/>
            </a:pP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1.1 </a:t>
            </a:r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1.2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linh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2.    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BLYNK </a:t>
            </a:r>
            <a:r>
              <a:rPr lang="en-US" sz="1800" dirty="0" err="1"/>
              <a:t>trên</a:t>
            </a:r>
            <a:r>
              <a:rPr lang="en-US" sz="1800" dirty="0"/>
              <a:t> Web</a:t>
            </a:r>
          </a:p>
          <a:p>
            <a:pPr marL="0" indent="0">
              <a:buNone/>
            </a:pPr>
            <a:r>
              <a:rPr lang="en-US" sz="1800" dirty="0"/>
              <a:t>      2.1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Datastream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2.2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Web Dashboard</a:t>
            </a:r>
          </a:p>
          <a:p>
            <a:pPr marL="0" indent="0">
              <a:buNone/>
            </a:pPr>
            <a:r>
              <a:rPr lang="en-US" sz="1800" dirty="0"/>
              <a:t>      2.3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Events &amp; Notifications</a:t>
            </a:r>
          </a:p>
          <a:p>
            <a:pPr marL="0" indent="0">
              <a:buNone/>
            </a:pPr>
            <a:r>
              <a:rPr lang="en-US" sz="1800" dirty="0"/>
              <a:t>      2.4 </a:t>
            </a:r>
            <a:r>
              <a:rPr lang="en-US" sz="1800" dirty="0" err="1"/>
              <a:t>Tạo</a:t>
            </a:r>
            <a:r>
              <a:rPr lang="en-US" sz="1800" dirty="0"/>
              <a:t> Device</a:t>
            </a:r>
          </a:p>
          <a:p>
            <a:pPr marL="342900" indent="-342900">
              <a:buAutoNum type="arabicPeriod" startAt="3"/>
            </a:pP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BLYNK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thoại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AutoNum type="arabicPeriod" startAt="3"/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nhấn</a:t>
            </a:r>
            <a:r>
              <a:rPr lang="en-US" sz="1800" dirty="0"/>
              <a:t> SET, UP, DOWN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BLYNK</a:t>
            </a:r>
          </a:p>
          <a:p>
            <a:pPr marL="342900" indent="-342900">
              <a:buAutoNum type="arabicPeriod" startAt="3"/>
            </a:pPr>
            <a:endParaRPr lang="en-US" sz="1800" dirty="0"/>
          </a:p>
          <a:p>
            <a:pPr marL="342900" indent="-342900">
              <a:buAutoNum type="arabicPeriod" startAt="3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64D6F492-9C83-8F83-74F9-89BE60DF6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8" r="1017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DE56DE54-F931-4D13-3B57-2FD94782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9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2.3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Events &amp; Notifications</a:t>
            </a:r>
          </a:p>
          <a:p>
            <a:pPr marL="0" indent="0">
              <a:buNone/>
            </a:pPr>
            <a:r>
              <a:rPr lang="en-US" sz="1800" dirty="0"/>
              <a:t>Ở </a:t>
            </a:r>
            <a:r>
              <a:rPr lang="en-US" sz="1800" dirty="0" err="1"/>
              <a:t>đây</a:t>
            </a:r>
            <a:r>
              <a:rPr lang="en-US" sz="1800" dirty="0"/>
              <a:t>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2 </a:t>
            </a:r>
            <a:r>
              <a:rPr lang="en-US" sz="1800" dirty="0" err="1"/>
              <a:t>biến</a:t>
            </a:r>
            <a:r>
              <a:rPr lang="en-US" sz="1800" dirty="0"/>
              <a:t> event:</a:t>
            </a:r>
          </a:p>
          <a:p>
            <a:r>
              <a:rPr lang="en-US" sz="1800" dirty="0" err="1">
                <a:solidFill>
                  <a:schemeClr val="accent1"/>
                </a:solidFill>
              </a:rPr>
              <a:t>auto_warning</a:t>
            </a:r>
            <a:r>
              <a:rPr lang="en-US" sz="1800" dirty="0"/>
              <a:t>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đột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endParaRPr lang="en-US" sz="1800" dirty="0"/>
          </a:p>
          <a:p>
            <a:r>
              <a:rPr lang="en-US" sz="1800" dirty="0" err="1">
                <a:solidFill>
                  <a:schemeClr val="accent1"/>
                </a:solidFill>
              </a:rPr>
              <a:t>check_data</a:t>
            </a:r>
            <a:r>
              <a:rPr lang="en-US" sz="1800" dirty="0"/>
              <a:t>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2787A-C2BB-45AE-3B0C-8909E53C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3430"/>
            <a:ext cx="10515600" cy="3496614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E3276015-0207-5231-1A98-6D61AA3F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3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2.3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Events &amp; Notifications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auto_warning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53EDF-6BA5-77CE-F93C-8A938381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1" y="1698170"/>
            <a:ext cx="3811558" cy="4660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5EBA8-BF25-2B0B-6CCE-7E58470B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37" y="1695006"/>
            <a:ext cx="3811558" cy="4681703"/>
          </a:xfrm>
          <a:prstGeom prst="rect">
            <a:avLst/>
          </a:prstGeom>
        </p:spPr>
      </p:pic>
      <p:pic>
        <p:nvPicPr>
          <p:cNvPr id="6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D36FDD0E-0FB1-E624-0665-C49FC72D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6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2.3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Events &amp; Notifications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check_data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F7807-3560-24A0-7D02-42AD4F7A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37" y="1314359"/>
            <a:ext cx="4141068" cy="5090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23FFD4-7B8B-87DE-827A-AB76EC2F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073" y="1314359"/>
            <a:ext cx="4150121" cy="5090427"/>
          </a:xfrm>
          <a:prstGeom prst="rect">
            <a:avLst/>
          </a:prstGeom>
        </p:spPr>
      </p:pic>
      <p:pic>
        <p:nvPicPr>
          <p:cNvPr id="7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5365723D-7CD7-7E8A-2985-BF96D7B1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78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2.4.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D34DC-A6B5-4F12-5F92-AD902925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1533343"/>
            <a:ext cx="10254343" cy="45715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3A065F-79A1-5203-C28B-1511E3C8B6B7}"/>
                  </a:ext>
                </a:extLst>
              </p14:cNvPr>
              <p14:cNvContentPartPr/>
              <p14:nvPr/>
            </p14:nvContentPartPr>
            <p14:xfrm>
              <a:off x="979457" y="2490384"/>
              <a:ext cx="52740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3A065F-79A1-5203-C28B-1511E3C8B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457" y="2472744"/>
                <a:ext cx="563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B6223A-1577-18D9-0E5E-D3034F352E17}"/>
                  </a:ext>
                </a:extLst>
              </p14:cNvPr>
              <p14:cNvContentPartPr/>
              <p14:nvPr/>
            </p14:nvContentPartPr>
            <p14:xfrm>
              <a:off x="8789297" y="5737944"/>
              <a:ext cx="735120" cy="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B6223A-1577-18D9-0E5E-D3034F352E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1297" y="5720304"/>
                <a:ext cx="770760" cy="83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7F957BB-B8FE-11B2-5A21-28E7F47F6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2.4.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Device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ADDFA-F47B-627A-33AD-577F5EC6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526"/>
            <a:ext cx="4489490" cy="308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F2A57-3F5A-EFB4-0A72-EA9F54F1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09" y="2010069"/>
            <a:ext cx="3824286" cy="31289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079749-B287-24E1-0DD8-D34B94236B74}"/>
                  </a:ext>
                </a:extLst>
              </p14:cNvPr>
              <p14:cNvContentPartPr/>
              <p14:nvPr/>
            </p14:nvContentPartPr>
            <p14:xfrm>
              <a:off x="1996457" y="3510984"/>
              <a:ext cx="158760" cy="267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079749-B287-24E1-0DD8-D34B94236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8457" y="3492984"/>
                <a:ext cx="1944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F4B5960-B683-EEBD-6272-8D8BA5D4BCC2}"/>
                  </a:ext>
                </a:extLst>
              </p14:cNvPr>
              <p14:cNvContentPartPr/>
              <p14:nvPr/>
            </p14:nvContentPartPr>
            <p14:xfrm>
              <a:off x="9843737" y="4620504"/>
              <a:ext cx="102240" cy="154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F4B5960-B683-EEBD-6272-8D8BA5D4BC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25737" y="4602864"/>
                <a:ext cx="137880" cy="189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6853D66-791A-A36C-DC66-49C867D9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2.4.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Device</a:t>
            </a:r>
          </a:p>
          <a:p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TOCKEN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thoại</a:t>
            </a:r>
            <a:r>
              <a:rPr lang="en-US" sz="1800" dirty="0"/>
              <a:t> ở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theo.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97C8D-07D5-EFF4-8F81-C7C99970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9744"/>
            <a:ext cx="10356980" cy="18689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F00EB2-4099-6181-5A28-5421654BDE07}"/>
                  </a:ext>
                </a:extLst>
              </p14:cNvPr>
              <p14:cNvContentPartPr/>
              <p14:nvPr/>
            </p14:nvContentPartPr>
            <p14:xfrm>
              <a:off x="8313017" y="293858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F00EB2-4099-6181-5A28-5421654BDE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4377" y="29299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D018C6E-2BF2-7EFE-7FB3-71FAA116934F}"/>
              </a:ext>
            </a:extLst>
          </p:cNvPr>
          <p:cNvGrpSpPr/>
          <p:nvPr/>
        </p:nvGrpSpPr>
        <p:grpSpPr>
          <a:xfrm>
            <a:off x="8098817" y="3022464"/>
            <a:ext cx="370800" cy="197640"/>
            <a:chOff x="8098817" y="3022464"/>
            <a:chExt cx="37080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97CB29-8F42-CBB9-10D1-AB9252C29984}"/>
                    </a:ext>
                  </a:extLst>
                </p14:cNvPr>
                <p14:cNvContentPartPr/>
                <p14:nvPr/>
              </p14:nvContentPartPr>
              <p14:xfrm>
                <a:off x="8098817" y="3078624"/>
                <a:ext cx="23940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97CB29-8F42-CBB9-10D1-AB9252C299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89817" y="3069984"/>
                  <a:ext cx="257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3B87AB-E740-00A6-F58D-D1AA9B3AAA3E}"/>
                    </a:ext>
                  </a:extLst>
                </p14:cNvPr>
                <p14:cNvContentPartPr/>
                <p14:nvPr/>
              </p14:nvContentPartPr>
              <p14:xfrm>
                <a:off x="8126537" y="3139824"/>
                <a:ext cx="268920" cy="1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3B87AB-E740-00A6-F58D-D1AA9B3AAA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17537" y="3131184"/>
                  <a:ext cx="28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CC3F3E-427C-5888-4730-27DAB23E8C6D}"/>
                    </a:ext>
                  </a:extLst>
                </p14:cNvPr>
                <p14:cNvContentPartPr/>
                <p14:nvPr/>
              </p14:nvContentPartPr>
              <p14:xfrm>
                <a:off x="8304017" y="3022464"/>
                <a:ext cx="165600" cy="19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CC3F3E-427C-5888-4730-27DAB23E8C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5017" y="3013824"/>
                  <a:ext cx="183240" cy="215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32393CB-AA03-6D37-DF6C-9CAF92D4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4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tải</a:t>
            </a:r>
            <a:r>
              <a:rPr lang="en-US" sz="1800" dirty="0"/>
              <a:t> app “</a:t>
            </a:r>
            <a:r>
              <a:rPr lang="en-US" sz="1800" b="1" dirty="0">
                <a:solidFill>
                  <a:schemeClr val="accent1"/>
                </a:solidFill>
              </a:rPr>
              <a:t>Blynk IOT</a:t>
            </a:r>
            <a:r>
              <a:rPr lang="en-US" sz="1800" dirty="0"/>
              <a:t>”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cửa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CHPlay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AppStore.</a:t>
            </a:r>
          </a:p>
          <a:p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widget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1462F-6FEE-0B73-6B06-F60E42AE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649" y="1472694"/>
            <a:ext cx="2289367" cy="4870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DA3C6-2093-0CD0-3F4A-75521AD8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51" y="1472693"/>
            <a:ext cx="2280258" cy="487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22A7FC-098B-EFCC-1BAA-010036459CA9}"/>
                  </a:ext>
                </a:extLst>
              </p14:cNvPr>
              <p14:cNvContentPartPr/>
              <p14:nvPr/>
            </p14:nvContentPartPr>
            <p14:xfrm>
              <a:off x="596777" y="231362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22A7FC-098B-EFCC-1BAA-010036459C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777" y="230498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2D5FDCA-D9B4-DC03-9AEB-106AC9355A7B}"/>
              </a:ext>
            </a:extLst>
          </p:cNvPr>
          <p:cNvGrpSpPr/>
          <p:nvPr/>
        </p:nvGrpSpPr>
        <p:grpSpPr>
          <a:xfrm>
            <a:off x="4926137" y="1529904"/>
            <a:ext cx="235080" cy="212400"/>
            <a:chOff x="4926137" y="1529904"/>
            <a:chExt cx="2350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2EFDA9-36C4-A55A-F257-F492C453BE7F}"/>
                    </a:ext>
                  </a:extLst>
                </p14:cNvPr>
                <p14:cNvContentPartPr/>
                <p14:nvPr/>
              </p14:nvContentPartPr>
              <p14:xfrm>
                <a:off x="4944857" y="1604784"/>
                <a:ext cx="831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2EFDA9-36C4-A55A-F257-F492C453BE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36217" y="1595784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1785EE-47D0-8A0F-8753-ABC0084803CC}"/>
                    </a:ext>
                  </a:extLst>
                </p14:cNvPr>
                <p14:cNvContentPartPr/>
                <p14:nvPr/>
              </p14:nvContentPartPr>
              <p14:xfrm>
                <a:off x="4926137" y="1645464"/>
                <a:ext cx="159840" cy="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1785EE-47D0-8A0F-8753-ABC0084803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7497" y="1636824"/>
                  <a:ext cx="177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29B7D7-E4EE-506E-27AE-05961BA0A525}"/>
                    </a:ext>
                  </a:extLst>
                </p14:cNvPr>
                <p14:cNvContentPartPr/>
                <p14:nvPr/>
              </p14:nvContentPartPr>
              <p14:xfrm>
                <a:off x="4996697" y="1529904"/>
                <a:ext cx="164520" cy="212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29B7D7-E4EE-506E-27AE-05961BA0A5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7697" y="1520904"/>
                  <a:ext cx="182160" cy="230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22F3C380-3DBA-26D7-7642-CE64BF194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0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Tự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động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cảnh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báo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90560-293F-540F-A22D-389B800F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597" y="1214519"/>
            <a:ext cx="2388403" cy="5035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86468-DB78-3925-2530-63E609D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30" y="1214519"/>
            <a:ext cx="2384911" cy="5035550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018C15C6-8503-0764-2D82-5F982CBA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57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Cho </a:t>
            </a:r>
            <a:r>
              <a:rPr lang="en-US" sz="1800" dirty="0" err="1">
                <a:solidFill>
                  <a:schemeClr val="accent1"/>
                </a:solidFill>
              </a:rPr>
              <a:t>phép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đổi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mật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khẩu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3DA8D-2563-35A5-9967-B332265B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68" y="1222310"/>
            <a:ext cx="2381903" cy="50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39124-EA2A-AE8E-BFD6-98FAB062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759" y="1222309"/>
            <a:ext cx="2393480" cy="4991927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D28487F-9CEC-DF4E-9C72-F7522FEA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60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Mở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cửa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8111A-CCEA-75F2-D152-28C2DD09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9" y="1212978"/>
            <a:ext cx="2416580" cy="5131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C4055-964A-DE32-6425-AE680CEF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10" y="1211784"/>
            <a:ext cx="2416580" cy="5074818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58AD74E-95C5-699F-4246-5FF51E67E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5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CA8F-6814-8395-F13D-F2BE0FBF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31" y="264101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2400" b="1" dirty="0"/>
            </a:br>
            <a:r>
              <a:rPr lang="en-US" sz="1800" b="1" dirty="0"/>
              <a:t>  1.1 </a:t>
            </a:r>
            <a:r>
              <a:rPr lang="en-US" sz="1800" b="1" dirty="0" err="1"/>
              <a:t>Sơ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dirty="0" err="1"/>
              <a:t>nguyên</a:t>
            </a:r>
            <a:r>
              <a:rPr lang="en-US" sz="1800" b="1" dirty="0"/>
              <a:t> </a:t>
            </a:r>
            <a:r>
              <a:rPr lang="en-US" sz="1800" b="1" dirty="0" err="1"/>
              <a:t>lý</a:t>
            </a:r>
            <a:endParaRPr lang="en-US" sz="1800" b="1" dirty="0"/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BCC1116F-0E99-5488-CDC7-EF81B2F08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582" y="1335537"/>
            <a:ext cx="4834844" cy="2290666"/>
          </a:xfr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E7981C3-E913-2074-DD37-F73C48F5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763" y="3910102"/>
            <a:ext cx="2438206" cy="24038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2565786-6B81-AF08-5621-16A429A2A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058" y="3910102"/>
            <a:ext cx="2687242" cy="21463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EC8E575-D3AA-E2EB-7C28-9C4EBF0EF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86" y="1335537"/>
            <a:ext cx="3903532" cy="335390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6495E18-99D8-6197-E436-3131D117E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70" y="4672833"/>
            <a:ext cx="1909082" cy="149021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8D4940-9EBD-FBBA-CD89-B109F3AFD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878" y="4689446"/>
            <a:ext cx="1945840" cy="124167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879F7FC-E666-DC7B-85B4-0ED3E0EF5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205" y="6111018"/>
            <a:ext cx="1522033" cy="539411"/>
          </a:xfrm>
          <a:prstGeom prst="rect">
            <a:avLst/>
          </a:prstGeom>
        </p:spPr>
      </p:pic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A5F0980-AD7C-A3C8-3A13-B581797D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600" dirty="0" err="1"/>
              <a:t>Nút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accent1"/>
                </a:solidFill>
              </a:rPr>
              <a:t>Kiểm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tra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mật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khẩu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5B6AB-8DE5-ADE6-F0E6-99E22326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33" y="1217610"/>
            <a:ext cx="2419767" cy="515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8B6D1-18CC-DFF1-0201-4CF8313B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06" y="1217610"/>
            <a:ext cx="2422981" cy="5153967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1A0986ED-7884-CE7A-EE41-E278DE6D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83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</a:t>
            </a:r>
            <a:r>
              <a:rPr lang="en-US" sz="2400" b="1" dirty="0" err="1"/>
              <a:t>cơ</a:t>
            </a:r>
            <a:r>
              <a:rPr lang="en-US" sz="2400" b="1" dirty="0"/>
              <a:t> </a:t>
            </a:r>
            <a:r>
              <a:rPr lang="en-US" sz="2400" b="1" dirty="0" err="1"/>
              <a:t>bản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nhấn</a:t>
            </a:r>
            <a:r>
              <a:rPr lang="en-US" sz="2400" b="1" dirty="0"/>
              <a:t> SET, UP, DOWN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4.1 </a:t>
            </a:r>
            <a:r>
              <a:rPr lang="en-US" sz="1600" dirty="0" err="1"/>
              <a:t>Cài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cơ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Webserver</a:t>
            </a:r>
          </a:p>
          <a:p>
            <a:pPr marL="0" indent="0">
              <a:buNone/>
            </a:pPr>
            <a:r>
              <a:rPr lang="en-US" sz="1600" dirty="0" err="1"/>
              <a:t>Nhấn</a:t>
            </a:r>
            <a:r>
              <a:rPr lang="en-US" sz="1600" dirty="0"/>
              <a:t> </a:t>
            </a:r>
            <a:r>
              <a:rPr lang="en-US" sz="1600" dirty="0" err="1"/>
              <a:t>giữ</a:t>
            </a:r>
            <a:r>
              <a:rPr lang="en-US" sz="1600" dirty="0"/>
              <a:t> 3s </a:t>
            </a:r>
            <a:r>
              <a:rPr lang="en-US" sz="1600" dirty="0" err="1"/>
              <a:t>nút</a:t>
            </a:r>
            <a:r>
              <a:rPr lang="en-US" sz="1600" dirty="0"/>
              <a:t> SET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wifi</a:t>
            </a:r>
            <a:r>
              <a:rPr lang="en-US" sz="1600" dirty="0"/>
              <a:t> AP ( module ESP32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wifi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 “</a:t>
            </a:r>
            <a:r>
              <a:rPr lang="en-US" sz="1600" dirty="0">
                <a:solidFill>
                  <a:schemeClr val="accent1"/>
                </a:solidFill>
              </a:rPr>
              <a:t>ESP32_IOT</a:t>
            </a:r>
            <a:r>
              <a:rPr lang="en-US" sz="1600" dirty="0"/>
              <a:t>”),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nối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wifi</a:t>
            </a:r>
            <a:r>
              <a:rPr lang="en-US" sz="1600" dirty="0"/>
              <a:t> </a:t>
            </a:r>
            <a:r>
              <a:rPr lang="en-US" sz="1600" dirty="0" err="1"/>
              <a:t>đấy</a:t>
            </a:r>
            <a:r>
              <a:rPr lang="en-US" sz="1600" dirty="0"/>
              <a:t>,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duyệt</a:t>
            </a:r>
            <a:r>
              <a:rPr lang="en-US" sz="1600" dirty="0"/>
              <a:t> web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truy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IP: 192.168.4.1,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Wifi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Wifi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err="1"/>
              <a:t>Tocken</a:t>
            </a:r>
            <a:r>
              <a:rPr lang="en-US" sz="1600" dirty="0"/>
              <a:t> Blynk ( </a:t>
            </a:r>
            <a:r>
              <a:rPr lang="en-US" sz="1600" dirty="0" err="1"/>
              <a:t>chúng</a:t>
            </a:r>
            <a:r>
              <a:rPr lang="en-US" sz="1600" dirty="0"/>
              <a:t> ta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4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N </a:t>
            </a:r>
            <a:r>
              <a:rPr lang="en-US" sz="1600" dirty="0" err="1"/>
              <a:t>lần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B92E-FEC4-784F-12F9-14892068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78" y="2090155"/>
            <a:ext cx="1837692" cy="408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BB306-873C-F9F9-9617-F416A25D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097" y="2090155"/>
            <a:ext cx="1984702" cy="4086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1E9F2-D26E-E2F6-F537-019F2DCE8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8385" y="4308832"/>
            <a:ext cx="2163300" cy="1742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1FFCA-F1C7-3B50-E0A3-2A2751572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127" y="4692880"/>
            <a:ext cx="1755238" cy="882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0505FD-DAFC-AF58-0AC8-246B4E5F1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742" y="3474390"/>
            <a:ext cx="934821" cy="659169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DB3DD882-1284-4316-172F-977C51FF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35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DEE3B5-F19D-7802-6E31-EE5E0172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</a:t>
            </a:r>
            <a:r>
              <a:rPr lang="en-US" sz="2400" b="1" dirty="0" err="1"/>
              <a:t>cơ</a:t>
            </a:r>
            <a:r>
              <a:rPr lang="en-US" sz="2400" b="1" dirty="0"/>
              <a:t> </a:t>
            </a:r>
            <a:r>
              <a:rPr lang="en-US" sz="2400" b="1" dirty="0" err="1"/>
              <a:t>bản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nhấn</a:t>
            </a:r>
            <a:r>
              <a:rPr lang="en-US" sz="2400" b="1" dirty="0"/>
              <a:t> SET, UP, DOWN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BLYNK</a:t>
            </a:r>
            <a:endParaRPr lang="en-US" sz="2400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A3922C-1845-B412-9C13-52F9B120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4.2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ON/OFF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DA5F8-2A33-72D2-A393-F2E7E7C82D8B}"/>
              </a:ext>
            </a:extLst>
          </p:cNvPr>
          <p:cNvSpPr txBox="1"/>
          <p:nvPr/>
        </p:nvSpPr>
        <p:spPr>
          <a:xfrm>
            <a:off x="1090127" y="3777141"/>
            <a:ext cx="97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DOWN 3s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ON/OFF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C65EB-AC9E-0DE1-897A-30A480DD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1584" y="1540912"/>
            <a:ext cx="2023036" cy="162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D9876-6896-A11B-06CF-36073F627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5132" y="1555618"/>
            <a:ext cx="2023036" cy="162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97EA1-EB0E-F59B-6562-4A6E549F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928" y="1959429"/>
            <a:ext cx="1664629" cy="863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CBDAA-DC1D-9746-76F2-96A15433C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82" y="1959429"/>
            <a:ext cx="1649711" cy="839201"/>
          </a:xfrm>
          <a:prstGeom prst="rect">
            <a:avLst/>
          </a:prstGeom>
        </p:spPr>
      </p:pic>
      <p:pic>
        <p:nvPicPr>
          <p:cNvPr id="2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50CF866-E796-3E69-7FC7-0711C5D1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038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</a:t>
            </a:r>
            <a:r>
              <a:rPr lang="en-US" sz="2400" b="1" dirty="0" err="1"/>
              <a:t>cơ</a:t>
            </a:r>
            <a:r>
              <a:rPr lang="en-US" sz="2400" b="1" dirty="0"/>
              <a:t> </a:t>
            </a:r>
            <a:r>
              <a:rPr lang="en-US" sz="2400" b="1" dirty="0" err="1"/>
              <a:t>bản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nhấn</a:t>
            </a:r>
            <a:r>
              <a:rPr lang="en-US" sz="2400" b="1" dirty="0"/>
              <a:t> SET, UP, DOWN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4.3 </a:t>
            </a:r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nhanh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DOWN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cửa</a:t>
            </a:r>
            <a:r>
              <a:rPr lang="en-US" sz="1800" dirty="0"/>
              <a:t> ( ON Relay), </a:t>
            </a:r>
            <a:r>
              <a:rPr lang="en-US" sz="1800" dirty="0" err="1"/>
              <a:t>sau</a:t>
            </a:r>
            <a:r>
              <a:rPr lang="en-US" sz="1800" dirty="0"/>
              <a:t> 1 </a:t>
            </a:r>
            <a:r>
              <a:rPr lang="en-US" sz="1800" dirty="0" err="1"/>
              <a:t>khoảng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khóa</a:t>
            </a:r>
            <a:r>
              <a:rPr lang="en-US" sz="1800" dirty="0"/>
              <a:t> </a:t>
            </a:r>
            <a:r>
              <a:rPr lang="en-US" sz="1800" dirty="0" err="1"/>
              <a:t>cửa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đóng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( OFF Relay)</a:t>
            </a:r>
          </a:p>
          <a:p>
            <a:pPr marL="0" indent="0">
              <a:buNone/>
            </a:pPr>
            <a:r>
              <a:rPr lang="en-US" sz="1800" dirty="0"/>
              <a:t>4.4 </a:t>
            </a:r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giữ</a:t>
            </a:r>
            <a:r>
              <a:rPr lang="en-US" sz="1800" dirty="0"/>
              <a:t> 3s </a:t>
            </a:r>
            <a:r>
              <a:rPr lang="en-US" sz="1800" dirty="0" err="1"/>
              <a:t>nút</a:t>
            </a:r>
            <a:r>
              <a:rPr lang="en-US" sz="1800" dirty="0"/>
              <a:t> DOWN </a:t>
            </a:r>
            <a:r>
              <a:rPr lang="en-US" sz="1800" dirty="0" err="1"/>
              <a:t>để</a:t>
            </a:r>
            <a:r>
              <a:rPr lang="en-US" sz="1800" dirty="0"/>
              <a:t> ON/OFF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:</a:t>
            </a:r>
          </a:p>
          <a:p>
            <a:pPr lvl="1"/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sai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endParaRPr lang="en-US" sz="1800" dirty="0"/>
          </a:p>
          <a:p>
            <a:pPr lvl="1"/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780D5-DD7A-0BC7-22C3-4547120C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76" y="2827134"/>
            <a:ext cx="2557891" cy="23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DF7B6-D657-805D-531E-8D2FC890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31" y="2827134"/>
            <a:ext cx="2687602" cy="2325323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9650274F-0436-C6B9-2EF6-E3A6332C7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2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</a:t>
            </a:r>
            <a:r>
              <a:rPr lang="en-US" sz="2400" b="1" dirty="0" err="1"/>
              <a:t>cơ</a:t>
            </a:r>
            <a:r>
              <a:rPr lang="en-US" sz="2400" b="1" dirty="0"/>
              <a:t> </a:t>
            </a:r>
            <a:r>
              <a:rPr lang="en-US" sz="2400" b="1" dirty="0" err="1"/>
              <a:t>bản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nhấn</a:t>
            </a:r>
            <a:r>
              <a:rPr lang="en-US" sz="2400" b="1" dirty="0"/>
              <a:t> SET, UP, DOWN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4.5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BLYNK</a:t>
            </a:r>
          </a:p>
          <a:p>
            <a:pPr marL="0" indent="0">
              <a:buNone/>
            </a:pPr>
            <a:r>
              <a:rPr lang="en-US" sz="1800" dirty="0"/>
              <a:t>Khi </a:t>
            </a:r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, ESP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gửi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app BLYNK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B3FAF-048B-1668-7E31-68F3F935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38" y="2401048"/>
            <a:ext cx="2771775" cy="2324100"/>
          </a:xfrm>
          <a:prstGeom prst="rect">
            <a:avLst/>
          </a:prstGeom>
        </p:spPr>
      </p:pic>
      <p:pic>
        <p:nvPicPr>
          <p:cNvPr id="4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AA782364-F4F2-4EC6-3887-B0FB01D0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198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4.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 </a:t>
            </a:r>
            <a:r>
              <a:rPr lang="en-US" sz="2400" b="1" dirty="0" err="1"/>
              <a:t>cơ</a:t>
            </a:r>
            <a:r>
              <a:rPr lang="en-US" sz="2400" b="1" dirty="0"/>
              <a:t> </a:t>
            </a:r>
            <a:r>
              <a:rPr lang="en-US" sz="2400" b="1" dirty="0" err="1"/>
              <a:t>bản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nhấn</a:t>
            </a:r>
            <a:r>
              <a:rPr lang="en-US" sz="2400" b="1" dirty="0"/>
              <a:t> SET, UP, DOWN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nút</a:t>
            </a:r>
            <a:r>
              <a:rPr lang="en-US" sz="2400" b="1" dirty="0"/>
              <a:t>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4.6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Keypad</a:t>
            </a:r>
          </a:p>
          <a:p>
            <a:pPr marL="0" indent="0">
              <a:buNone/>
            </a:pP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đúng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,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b="1" dirty="0" err="1"/>
              <a:t>nhấn</a:t>
            </a:r>
            <a:r>
              <a:rPr lang="en-US" sz="1800" b="1" dirty="0"/>
              <a:t> </a:t>
            </a:r>
            <a:r>
              <a:rPr lang="en-US" sz="1800" b="1" dirty="0" err="1"/>
              <a:t>phím</a:t>
            </a:r>
            <a:r>
              <a:rPr lang="en-US" sz="1800" b="1" dirty="0"/>
              <a:t> *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,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2 </a:t>
            </a:r>
            <a:r>
              <a:rPr lang="en-US" sz="1800" dirty="0" err="1"/>
              <a:t>lần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hoàn</a:t>
            </a:r>
            <a:r>
              <a:rPr lang="en-US" sz="1800" dirty="0"/>
              <a:t>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quá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Lưu</a:t>
            </a:r>
            <a:r>
              <a:rPr lang="en-US" sz="1800" b="1" dirty="0">
                <a:solidFill>
                  <a:srgbClr val="FF0000"/>
                </a:solidFill>
              </a:rPr>
              <a:t> ý: 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ENABLE </a:t>
            </a:r>
            <a:r>
              <a:rPr lang="en-US" sz="1800" dirty="0" err="1"/>
              <a:t>nút</a:t>
            </a:r>
            <a:r>
              <a:rPr lang="en-US" sz="1800" dirty="0"/>
              <a:t> Cho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Blynk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6DCEE-0018-6019-7BF8-A1D3FC543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8905" y="2981129"/>
            <a:ext cx="2283622" cy="183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E8724-063E-AF6C-65E2-151BDDA8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3778" y="2981129"/>
            <a:ext cx="2283622" cy="1839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0565F-26B8-4944-E9A2-E6587CD8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538" y="3429000"/>
            <a:ext cx="1645814" cy="972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F3840-CBC2-1DBD-6C4A-D105CB9C1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8651" y="2981129"/>
            <a:ext cx="2283622" cy="1839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972F7-7CAD-D3A1-0361-8C3BF61F6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667" y="3429000"/>
            <a:ext cx="1785960" cy="972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7BA26F-F130-7FF0-E232-D3102682E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326" y="3429000"/>
            <a:ext cx="1754025" cy="972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9A867F-829D-5C10-5518-CA04AB6BE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012" y="3563098"/>
            <a:ext cx="934821" cy="659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16DFF6-42FC-8000-B71B-DF16676AD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6157" y="3563097"/>
            <a:ext cx="934821" cy="659169"/>
          </a:xfrm>
          <a:prstGeom prst="rect">
            <a:avLst/>
          </a:prstGeom>
        </p:spPr>
      </p:pic>
      <p:pic>
        <p:nvPicPr>
          <p:cNvPr id="5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9F4B65FB-18A3-104D-C4E6-C9F1B450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0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BANLINHKIEN chúc các bạn thành công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98F72791-DA6E-1194-EC29-4DD90E03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46" y="840376"/>
            <a:ext cx="5303707" cy="11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1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5B0C-7DD6-A42A-FFEE-010114ED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5" y="80488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>
                <a:latin typeface="+mn-lt"/>
              </a:rPr>
              <a:t>1. </a:t>
            </a:r>
            <a:r>
              <a:rPr lang="en-US" sz="2600" b="1" dirty="0" err="1">
                <a:latin typeface="+mn-lt"/>
              </a:rPr>
              <a:t>Phần</a:t>
            </a:r>
            <a:r>
              <a:rPr lang="en-US" sz="2600" b="1" dirty="0">
                <a:latin typeface="+mn-lt"/>
              </a:rPr>
              <a:t> </a:t>
            </a:r>
            <a:r>
              <a:rPr lang="en-US" sz="2600" b="1" dirty="0" err="1">
                <a:latin typeface="+mn-lt"/>
              </a:rPr>
              <a:t>cứng</a:t>
            </a:r>
            <a:br>
              <a:rPr lang="en-US" sz="3600" b="1" dirty="0">
                <a:latin typeface="+mn-lt"/>
              </a:rPr>
            </a:br>
            <a:r>
              <a:rPr lang="en-US" sz="1800" b="1" dirty="0">
                <a:latin typeface="+mn-lt"/>
              </a:rPr>
              <a:t>  1.2 </a:t>
            </a:r>
            <a:r>
              <a:rPr lang="en-US" sz="1800" b="1" dirty="0" err="1">
                <a:latin typeface="+mn-lt"/>
              </a:rPr>
              <a:t>Các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 err="1">
                <a:latin typeface="+mn-lt"/>
              </a:rPr>
              <a:t>linh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 err="1">
                <a:latin typeface="+mn-lt"/>
              </a:rPr>
              <a:t>kiện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 err="1">
                <a:latin typeface="+mn-lt"/>
              </a:rPr>
              <a:t>cần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 err="1">
                <a:latin typeface="+mn-lt"/>
              </a:rPr>
              <a:t>thiết</a:t>
            </a:r>
            <a:endParaRPr lang="en-US" sz="1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8988-A0D1-4C51-5385-6DE4B12E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8" y="1121652"/>
            <a:ext cx="10515600" cy="428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Trong project </a:t>
            </a:r>
            <a:r>
              <a:rPr lang="en-US" sz="1800" dirty="0" err="1"/>
              <a:t>này</a:t>
            </a:r>
            <a:r>
              <a:rPr lang="en-US" sz="1800" dirty="0"/>
              <a:t>,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cần</a:t>
            </a:r>
            <a:r>
              <a:rPr lang="en-US" sz="1800" dirty="0"/>
              <a:t> :</a:t>
            </a:r>
          </a:p>
          <a:p>
            <a:pPr marL="0" indent="0">
              <a:buNone/>
            </a:pPr>
            <a:r>
              <a:rPr lang="en-US" sz="1800" dirty="0"/>
              <a:t>           - KIT WIFI ESP-32 ESP-WROOM-32S</a:t>
            </a:r>
          </a:p>
          <a:p>
            <a:pPr marL="0" indent="0">
              <a:buNone/>
            </a:pPr>
            <a:r>
              <a:rPr lang="en-US" sz="1800" dirty="0"/>
              <a:t>           - ESP32 IOT Shield</a:t>
            </a:r>
          </a:p>
          <a:p>
            <a:pPr marL="0" indent="0">
              <a:buNone/>
            </a:pPr>
            <a:r>
              <a:rPr lang="en-US" sz="1800" dirty="0"/>
              <a:t>           - Keypad 3x4</a:t>
            </a:r>
          </a:p>
          <a:p>
            <a:pPr marL="0" indent="0">
              <a:buNone/>
            </a:pPr>
            <a:r>
              <a:rPr lang="en-US" sz="1800" dirty="0"/>
              <a:t>           - Module Relay Mini 1 </a:t>
            </a:r>
            <a:r>
              <a:rPr lang="en-US" sz="1800" dirty="0" err="1"/>
              <a:t>Kênh</a:t>
            </a:r>
            <a:r>
              <a:rPr lang="en-US" sz="1800" dirty="0"/>
              <a:t> BLK</a:t>
            </a:r>
          </a:p>
          <a:p>
            <a:pPr marL="0" indent="0">
              <a:buNone/>
            </a:pPr>
            <a:r>
              <a:rPr lang="en-US" sz="1800" dirty="0"/>
              <a:t>           - </a:t>
            </a:r>
            <a:r>
              <a:rPr lang="en-US" sz="1800" dirty="0" err="1"/>
              <a:t>Màn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OLED 1.3 SH110x</a:t>
            </a:r>
          </a:p>
          <a:p>
            <a:pPr marL="0" indent="0">
              <a:buNone/>
            </a:pPr>
            <a:r>
              <a:rPr lang="en-US" sz="1800" dirty="0" err="1"/>
              <a:t>Cắm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Module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header </a:t>
            </a:r>
            <a:r>
              <a:rPr lang="en-US" sz="1800" dirty="0" err="1"/>
              <a:t>trên</a:t>
            </a:r>
            <a:r>
              <a:rPr lang="en-US" sz="1800" dirty="0"/>
              <a:t> Shield</a:t>
            </a:r>
          </a:p>
          <a:p>
            <a:pPr marL="0" indent="0">
              <a:buNone/>
            </a:pPr>
            <a:r>
              <a:rPr lang="en-US" sz="18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0D0E1-A332-CFB6-06FF-2E355254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568" y="869397"/>
            <a:ext cx="1937333" cy="2754280"/>
          </a:xfrm>
          <a:prstGeom prst="rect">
            <a:avLst/>
          </a:prstGeom>
        </p:spPr>
      </p:pic>
      <p:pic>
        <p:nvPicPr>
          <p:cNvPr id="6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A2694802-D363-7EED-0FB5-F1A8D982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black circuit board with many small white buttons&#10;&#10;Description automatically generated with medium confidence">
            <a:extLst>
              <a:ext uri="{FF2B5EF4-FFF2-40B4-BE49-F238E27FC236}">
                <a16:creationId xmlns:a16="http://schemas.microsoft.com/office/drawing/2014/main" id="{CD5CEE5C-2E17-6215-F8FA-94AC4DA93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73" y1="60493" x2="33073" y2="60493"/>
                        <a14:foregroundMark x1="32183" y1="57582" x2="32588" y2="64577"/>
                        <a14:backgroundMark x1="46496" y1="69672" x2="46496" y2="6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29" y="-527026"/>
            <a:ext cx="7675106" cy="5116737"/>
          </a:xfrm>
          <a:prstGeom prst="rect">
            <a:avLst/>
          </a:prstGeom>
        </p:spPr>
      </p:pic>
      <p:pic>
        <p:nvPicPr>
          <p:cNvPr id="10" name="Picture 2" descr="NODEMCU ESP32">
            <a:extLst>
              <a:ext uri="{FF2B5EF4-FFF2-40B4-BE49-F238E27FC236}">
                <a16:creationId xmlns:a16="http://schemas.microsoft.com/office/drawing/2014/main" id="{4F2EDF0C-C2A4-F9CB-3218-EA4C48C52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250" r="90875">
                        <a14:foregroundMark x1="8250" y1="59250" x2="10375" y2="59625"/>
                        <a14:foregroundMark x1="90625" y1="32625" x2="90250" y2="35125"/>
                        <a14:foregroundMark x1="90875" y1="32250" x2="90875" y2="3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39" y="3479542"/>
            <a:ext cx="3343283" cy="334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mall blue and black electronic device&#10;&#10;Description automatically generated">
            <a:extLst>
              <a:ext uri="{FF2B5EF4-FFF2-40B4-BE49-F238E27FC236}">
                <a16:creationId xmlns:a16="http://schemas.microsoft.com/office/drawing/2014/main" id="{E63248AA-CC81-3339-C010-3E0786702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32" y="3053718"/>
            <a:ext cx="3625156" cy="3625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834272-5086-59CB-B44C-6A2DDDDC6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0062" y1="69821" x2="42731" y2="74572"/>
                        <a14:backgroundMark x1="42731" y1="74572" x2="57373" y2="75545"/>
                        <a14:backgroundMark x1="57373" y1="75545" x2="63240" y2="71768"/>
                        <a14:backgroundMark x1="36033" y1="71184" x2="50052" y2="74104"/>
                        <a14:backgroundMark x1="50052" y1="74104" x2="61838" y2="72352"/>
                        <a14:backgroundMark x1="61838" y1="72352" x2="62721" y2="71963"/>
                        <a14:backgroundMark x1="65317" y1="72936" x2="51506" y2="78037"/>
                        <a14:backgroundMark x1="34216" y1="72547" x2="57736" y2="74065"/>
                        <a14:backgroundMark x1="57736" y1="74065" x2="59086" y2="73910"/>
                        <a14:backgroundMark x1="62980" y1="71573" x2="58827" y2="80607"/>
                        <a14:backgroundMark x1="42056" y1="72936" x2="64642" y2="75234"/>
                        <a14:backgroundMark x1="64642" y1="75234" x2="47092" y2="77531"/>
                        <a14:backgroundMark x1="47092" y1="77531" x2="43614" y2="73520"/>
                        <a14:backgroundMark x1="37383" y1="73131" x2="56957" y2="73520"/>
                        <a14:backgroundMark x1="46314" y1="72936" x2="45742" y2="75974"/>
                        <a14:backgroundMark x1="60903" y1="74182" x2="56490" y2="79712"/>
                        <a14:backgroundMark x1="63499" y1="77765" x2="43354" y2="73754"/>
                        <a14:backgroundMark x1="43354" y1="73754" x2="43146" y2="73754"/>
                        <a14:backgroundMark x1="54621" y1="73871" x2="50571" y2="75545"/>
                        <a14:backgroundMark x1="55763" y1="70561" x2="56854" y2="72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8717" y="2887882"/>
            <a:ext cx="3343283" cy="44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6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410-1456-A025-31CC-32329550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3600" dirty="0"/>
            </a:br>
            <a:r>
              <a:rPr lang="en-US" sz="2400" dirty="0"/>
              <a:t>  </a:t>
            </a:r>
            <a:r>
              <a:rPr lang="en-US" sz="1600" dirty="0"/>
              <a:t>ESP32 IOT Shield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C669D-DBA4-FC5C-7A21-59F0C8E99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3" b="92385" l="6003" r="92094">
                        <a14:foregroundMark x1="24744" y1="19639" x2="28404" y2="33667"/>
                        <a14:foregroundMark x1="28404" y1="33667" x2="46852" y2="36273"/>
                        <a14:foregroundMark x1="46852" y1="36273" x2="45242" y2="51102"/>
                        <a14:foregroundMark x1="58712" y1="61723" x2="56223" y2="47495"/>
                        <a14:foregroundMark x1="56223" y1="47495" x2="61786" y2="36072"/>
                        <a14:foregroundMark x1="61786" y1="36072" x2="55344" y2="42084"/>
                        <a14:foregroundMark x1="8346" y1="9619" x2="17277" y2="9218"/>
                        <a14:foregroundMark x1="17277" y1="9218" x2="60615" y2="9218"/>
                        <a14:foregroundMark x1="58712" y1="7816" x2="82870" y2="10421"/>
                        <a14:foregroundMark x1="82870" y1="10421" x2="89751" y2="42084"/>
                        <a14:foregroundMark x1="89751" y1="42084" x2="88141" y2="80561"/>
                        <a14:foregroundMark x1="88141" y1="80561" x2="81406" y2="89780"/>
                        <a14:foregroundMark x1="81406" y1="89780" x2="16398" y2="85772"/>
                        <a14:foregroundMark x1="16398" y1="85772" x2="10395" y2="75351"/>
                        <a14:foregroundMark x1="10395" y1="75351" x2="9224" y2="11623"/>
                        <a14:foregroundMark x1="9224" y1="11623" x2="7906" y2="30461"/>
                        <a14:foregroundMark x1="7906" y1="30461" x2="15227" y2="46894"/>
                        <a14:foregroundMark x1="15227" y1="46894" x2="43924" y2="63928"/>
                        <a14:foregroundMark x1="43924" y1="63928" x2="50659" y2="72144"/>
                        <a14:foregroundMark x1="50659" y1="72144" x2="65007" y2="79960"/>
                        <a14:foregroundMark x1="65007" y1="79960" x2="63543" y2="53707"/>
                        <a14:foregroundMark x1="63543" y1="53707" x2="49488" y2="47695"/>
                        <a14:foregroundMark x1="49488" y1="47695" x2="39678" y2="49499"/>
                        <a14:foregroundMark x1="39678" y1="49499" x2="66325" y2="43487"/>
                        <a14:foregroundMark x1="66325" y1="43487" x2="81113" y2="33267"/>
                        <a14:foregroundMark x1="81113" y1="33267" x2="80527" y2="67735"/>
                        <a14:foregroundMark x1="80527" y1="67735" x2="73353" y2="77756"/>
                        <a14:foregroundMark x1="73353" y1="77756" x2="68960" y2="75952"/>
                        <a14:foregroundMark x1="91508" y1="27455" x2="90190" y2="90180"/>
                        <a14:foregroundMark x1="90190" y1="90180" x2="61640" y2="91583"/>
                        <a14:foregroundMark x1="61640" y1="91583" x2="17570" y2="89178"/>
                        <a14:foregroundMark x1="17570" y1="89178" x2="10102" y2="83968"/>
                        <a14:foregroundMark x1="8785" y1="57515" x2="6442" y2="89780"/>
                        <a14:foregroundMark x1="6442" y1="89780" x2="12445" y2="86373"/>
                        <a14:foregroundMark x1="22694" y1="80160" x2="22840" y2="80361"/>
                        <a14:foregroundMark x1="8199" y1="66733" x2="6881" y2="50301"/>
                        <a14:foregroundMark x1="6442" y1="73948" x2="6442" y2="75551"/>
                        <a14:foregroundMark x1="7467" y1="10421" x2="7174" y2="49299"/>
                        <a14:foregroundMark x1="7028" y1="17635" x2="6735" y2="22044"/>
                        <a14:foregroundMark x1="7760" y1="9619" x2="8638" y2="8617"/>
                        <a14:foregroundMark x1="11567" y1="6613" x2="8346" y2="10220"/>
                        <a14:foregroundMark x1="86823" y1="9218" x2="90776" y2="15230"/>
                        <a14:foregroundMark x1="88287" y1="7415" x2="91654" y2="18437"/>
                        <a14:foregroundMark x1="89605" y1="9218" x2="90922" y2="22445"/>
                        <a14:foregroundMark x1="91215" y1="9820" x2="91801" y2="16834"/>
                        <a14:foregroundMark x1="92094" y1="26253" x2="92094" y2="71343"/>
                        <a14:foregroundMark x1="87116" y1="63928" x2="87701" y2="63527"/>
                        <a14:foregroundMark x1="86676" y1="64930" x2="84773" y2="70541"/>
                        <a14:foregroundMark x1="86823" y1="92585" x2="91947" y2="87174"/>
                        <a14:foregroundMark x1="6003" y1="84369" x2="6003" y2="8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940" y="2066521"/>
            <a:ext cx="4608181" cy="336673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A9416-DE34-7D53-4904-8081A33A8895}"/>
              </a:ext>
            </a:extLst>
          </p:cNvPr>
          <p:cNvSpPr txBox="1"/>
          <p:nvPr/>
        </p:nvSpPr>
        <p:spPr>
          <a:xfrm>
            <a:off x="2567031" y="5624427"/>
            <a:ext cx="11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1D06C-B3B3-CB5A-E681-7CD8E53A7AE2}"/>
              </a:ext>
            </a:extLst>
          </p:cNvPr>
          <p:cNvSpPr txBox="1"/>
          <p:nvPr/>
        </p:nvSpPr>
        <p:spPr>
          <a:xfrm>
            <a:off x="7943757" y="5624427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9C129D9E-F1E5-0DF8-E62C-2512EF49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C131C9-BEE1-7BA8-E512-1EF30155B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6" b="92949" l="9646" r="91819">
                        <a14:foregroundMark x1="10134" y1="14103" x2="13675" y2="63462"/>
                        <a14:foregroundMark x1="13675" y1="63462" x2="11600" y2="84135"/>
                        <a14:foregroundMark x1="13431" y1="15385" x2="83028" y2="16026"/>
                        <a14:foregroundMark x1="88278" y1="17788" x2="90110" y2="81731"/>
                        <a14:foregroundMark x1="90110" y1="81731" x2="87790" y2="90545"/>
                        <a14:foregroundMark x1="87790" y1="90545" x2="11111" y2="89583"/>
                        <a14:foregroundMark x1="53602" y1="91667" x2="74725" y2="92949"/>
                        <a14:foregroundMark x1="90232" y1="90224" x2="90720" y2="92147"/>
                        <a14:foregroundMark x1="89621" y1="14904" x2="91819" y2="33173"/>
                        <a14:foregroundMark x1="91819" y1="33173" x2="91819" y2="37340"/>
                        <a14:foregroundMark x1="91697" y1="40385" x2="91697" y2="58173"/>
                        <a14:foregroundMark x1="9646" y1="92147" x2="20391" y2="87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1221" y="1823676"/>
            <a:ext cx="4737579" cy="36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410-1456-A025-31CC-32329550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3600" dirty="0"/>
            </a:br>
            <a:r>
              <a:rPr lang="en-US" sz="2400" dirty="0"/>
              <a:t>  </a:t>
            </a:r>
            <a:r>
              <a:rPr lang="en-US" sz="1600" dirty="0"/>
              <a:t> ESP32 IOT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A9416-DE34-7D53-4904-8081A33A8895}"/>
              </a:ext>
            </a:extLst>
          </p:cNvPr>
          <p:cNvSpPr txBox="1"/>
          <p:nvPr/>
        </p:nvSpPr>
        <p:spPr>
          <a:xfrm>
            <a:off x="2567031" y="5624427"/>
            <a:ext cx="11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1D06C-B3B3-CB5A-E681-7CD8E53A7AE2}"/>
              </a:ext>
            </a:extLst>
          </p:cNvPr>
          <p:cNvSpPr txBox="1"/>
          <p:nvPr/>
        </p:nvSpPr>
        <p:spPr>
          <a:xfrm>
            <a:off x="7943757" y="5624427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1BAC51A-FE17-6A9F-7716-A44E9EF5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ack circuit board with many small white buttons&#10;&#10;Description automatically generated with medium confidence">
            <a:extLst>
              <a:ext uri="{FF2B5EF4-FFF2-40B4-BE49-F238E27FC236}">
                <a16:creationId xmlns:a16="http://schemas.microsoft.com/office/drawing/2014/main" id="{3D65907E-916F-1A33-2602-FD8998AC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t="23052" r="27634" b="24044"/>
          <a:stretch/>
        </p:blipFill>
        <p:spPr>
          <a:xfrm>
            <a:off x="838200" y="1690688"/>
            <a:ext cx="5257800" cy="3933739"/>
          </a:xfrm>
          <a:prstGeom prst="rect">
            <a:avLst/>
          </a:prstGeom>
        </p:spPr>
      </p:pic>
      <p:pic>
        <p:nvPicPr>
          <p:cNvPr id="16" name="Picture 15" descr="A black circuit board with white text&#10;&#10;Description automatically generated">
            <a:extLst>
              <a:ext uri="{FF2B5EF4-FFF2-40B4-BE49-F238E27FC236}">
                <a16:creationId xmlns:a16="http://schemas.microsoft.com/office/drawing/2014/main" id="{BC4CE753-716A-7365-F42A-20AA0D11A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4" t="20317" r="29965" b="23373"/>
          <a:stretch/>
        </p:blipFill>
        <p:spPr>
          <a:xfrm>
            <a:off x="6096000" y="1690688"/>
            <a:ext cx="5355848" cy="39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1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410-1456-A025-31CC-32329550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3600" dirty="0"/>
            </a:br>
            <a:r>
              <a:rPr lang="en-US" sz="1800" dirty="0">
                <a:latin typeface="+mn-lt"/>
              </a:rPr>
              <a:t>   </a:t>
            </a:r>
            <a:r>
              <a:rPr lang="en-US" sz="1800" dirty="0" err="1">
                <a:latin typeface="+mn-lt"/>
              </a:rPr>
              <a:t>Sơ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đồ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nối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DB672-D6BC-9DD5-889E-C0BDB8F70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5753" y1="71106" x2="56698" y2="73209"/>
                        <a14:backgroundMark x1="56698" y1="73209" x2="62980" y2="73014"/>
                        <a14:backgroundMark x1="62409" y1="72819" x2="53115" y2="76830"/>
                        <a14:backgroundMark x1="63551" y1="73014" x2="55919" y2="74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737" y="-535447"/>
            <a:ext cx="5753789" cy="767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B98A7-2CE6-C520-8986-91BD7808E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0" t="5412" r="9597" b="2640"/>
          <a:stretch/>
        </p:blipFill>
        <p:spPr>
          <a:xfrm rot="16200000">
            <a:off x="4686231" y="444073"/>
            <a:ext cx="6897868" cy="6009719"/>
          </a:xfrm>
          <a:prstGeom prst="rect">
            <a:avLst/>
          </a:prstGeom>
        </p:spPr>
      </p:pic>
      <p:pic>
        <p:nvPicPr>
          <p:cNvPr id="8" name="Picture 7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1BAC51A-FE17-6A9F-7716-A44E9EF5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7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BD4B-0ADC-911D-ADA6-F7D81451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2. </a:t>
            </a:r>
            <a:r>
              <a:rPr lang="en-US" sz="2200" b="1" dirty="0" err="1"/>
              <a:t>Hướng</a:t>
            </a:r>
            <a:r>
              <a:rPr lang="en-US" sz="2200" b="1" dirty="0"/>
              <a:t> </a:t>
            </a:r>
            <a:r>
              <a:rPr lang="en-US" sz="2200" b="1" dirty="0" err="1"/>
              <a:t>dẫn</a:t>
            </a:r>
            <a:r>
              <a:rPr lang="en-US" sz="2200" b="1" dirty="0"/>
              <a:t> </a:t>
            </a:r>
            <a:r>
              <a:rPr lang="en-US" sz="2200" b="1" dirty="0" err="1"/>
              <a:t>cài</a:t>
            </a:r>
            <a:r>
              <a:rPr lang="en-US" sz="2200" b="1" dirty="0"/>
              <a:t> </a:t>
            </a:r>
            <a:r>
              <a:rPr lang="en-US" sz="2200" b="1" dirty="0" err="1"/>
              <a:t>đặt</a:t>
            </a:r>
            <a:r>
              <a:rPr lang="en-US" sz="2200" b="1" dirty="0"/>
              <a:t> BLYNK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9E2CD-42A7-D1AD-A71A-7B0DBE3E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5147"/>
            <a:ext cx="10515600" cy="421517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BFCBD0-8BCC-020D-FA71-D4BE2A42D994}"/>
                  </a:ext>
                </a:extLst>
              </p14:cNvPr>
              <p14:cNvContentPartPr/>
              <p14:nvPr/>
            </p14:nvContentPartPr>
            <p14:xfrm>
              <a:off x="1056640" y="2365121"/>
              <a:ext cx="1118520" cy="25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BFCBD0-8BCC-020D-FA71-D4BE2A42D9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000" y="2347481"/>
                <a:ext cx="11541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B4E361C-80C4-860A-08C7-B9A2C9D737FE}"/>
                  </a:ext>
                </a:extLst>
              </p14:cNvPr>
              <p14:cNvContentPartPr/>
              <p14:nvPr/>
            </p14:nvContentPartPr>
            <p14:xfrm>
              <a:off x="2885440" y="2767961"/>
              <a:ext cx="57420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B4E361C-80C4-860A-08C7-B9A2C9D737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7800" y="2749961"/>
                <a:ext cx="6098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96938-3E2D-AA52-612C-1FB5693C2AA7}"/>
              </a:ext>
            </a:extLst>
          </p:cNvPr>
          <p:cNvGrpSpPr/>
          <p:nvPr/>
        </p:nvGrpSpPr>
        <p:grpSpPr>
          <a:xfrm>
            <a:off x="9445720" y="5880161"/>
            <a:ext cx="564480" cy="360"/>
            <a:chOff x="9445720" y="5494267"/>
            <a:chExt cx="5644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88D0FC-CDDA-AE96-A546-6F5EE63CC26E}"/>
                    </a:ext>
                  </a:extLst>
                </p14:cNvPr>
                <p14:cNvContentPartPr/>
                <p14:nvPr/>
              </p14:nvContentPartPr>
              <p14:xfrm>
                <a:off x="9605200" y="549426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88D0FC-CDDA-AE96-A546-6F5EE63CC2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7200" y="54766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7EA88B-F5D8-E89C-FCBB-BC44DE855893}"/>
                    </a:ext>
                  </a:extLst>
                </p14:cNvPr>
                <p14:cNvContentPartPr/>
                <p14:nvPr/>
              </p14:nvContentPartPr>
              <p14:xfrm>
                <a:off x="9445720" y="5494267"/>
                <a:ext cx="5644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7EA88B-F5D8-E89C-FCBB-BC44DE8558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27720" y="5476627"/>
                  <a:ext cx="60012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18150A-E1BE-3F1A-AFF0-161BF6D04552}"/>
              </a:ext>
            </a:extLst>
          </p:cNvPr>
          <p:cNvSpPr txBox="1"/>
          <p:nvPr/>
        </p:nvSpPr>
        <p:spPr>
          <a:xfrm>
            <a:off x="1056640" y="1247538"/>
            <a:ext cx="281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Template</a:t>
            </a:r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7D503C26-1738-2561-ABCC-8C3C1A52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77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BD4B-0ADC-911D-ADA6-F7D81451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2. </a:t>
            </a:r>
            <a:r>
              <a:rPr lang="en-US" sz="2200" b="1" dirty="0" err="1"/>
              <a:t>Hướng</a:t>
            </a:r>
            <a:r>
              <a:rPr lang="en-US" sz="2200" b="1" dirty="0"/>
              <a:t> </a:t>
            </a:r>
            <a:r>
              <a:rPr lang="en-US" sz="2200" b="1" dirty="0" err="1"/>
              <a:t>dẫn</a:t>
            </a:r>
            <a:r>
              <a:rPr lang="en-US" sz="2200" b="1" dirty="0"/>
              <a:t> </a:t>
            </a:r>
            <a:r>
              <a:rPr lang="en-US" sz="2200" b="1" dirty="0" err="1"/>
              <a:t>cài</a:t>
            </a:r>
            <a:r>
              <a:rPr lang="en-US" sz="2200" b="1" dirty="0"/>
              <a:t> </a:t>
            </a:r>
            <a:r>
              <a:rPr lang="en-US" sz="2200" b="1" dirty="0" err="1"/>
              <a:t>đặt</a:t>
            </a:r>
            <a:r>
              <a:rPr lang="en-US" sz="2200" b="1" dirty="0"/>
              <a:t> BLYNK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8150A-E1BE-3F1A-AFF0-161BF6D04552}"/>
              </a:ext>
            </a:extLst>
          </p:cNvPr>
          <p:cNvSpPr txBox="1"/>
          <p:nvPr/>
        </p:nvSpPr>
        <p:spPr>
          <a:xfrm>
            <a:off x="1056640" y="1247538"/>
            <a:ext cx="281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24DF5-C3FD-7DCF-6352-C0EC2557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29" y="1690688"/>
            <a:ext cx="6747003" cy="4588713"/>
          </a:xfrm>
          <a:prstGeom prst="rect">
            <a:avLst/>
          </a:prstGeom>
        </p:spPr>
      </p:pic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5B041109-CD26-5E5C-6758-605F8047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39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304809408D0CCE4B9690D58D6AA233C5" ma:contentTypeVersion="6" ma:contentTypeDescription="Tạo tài liệu mới." ma:contentTypeScope="" ma:versionID="77837fa7cfe8cfd474461f99a3a07531">
  <xsd:schema xmlns:xsd="http://www.w3.org/2001/XMLSchema" xmlns:xs="http://www.w3.org/2001/XMLSchema" xmlns:p="http://schemas.microsoft.com/office/2006/metadata/properties" xmlns:ns3="e4889bb9-ceed-4b58-9302-1309fdcabfd4" targetNamespace="http://schemas.microsoft.com/office/2006/metadata/properties" ma:root="true" ma:fieldsID="ed291f090ff2f7232518e2ea42d3283c" ns3:_="">
    <xsd:import namespace="e4889bb9-ceed-4b58-9302-1309fdcabf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889bb9-ceed-4b58-9302-1309fdcabf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1C1C49-230E-417A-B136-43353550C03C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e4889bb9-ceed-4b58-9302-1309fdcabfd4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6B4801A-685B-490E-99A2-D2FC2D3320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3BA3EC-0E35-4960-92DF-46ABFE29F9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889bb9-ceed-4b58-9302-1309fdcabf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1074</Words>
  <Application>Microsoft Office PowerPoint</Application>
  <PresentationFormat>Widescreen</PresentationFormat>
  <Paragraphs>126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Wingdings</vt:lpstr>
      <vt:lpstr>Office Theme</vt:lpstr>
      <vt:lpstr> Khóa Cửa Thông Minh Smart Door Lock </vt:lpstr>
      <vt:lpstr>Mục lục</vt:lpstr>
      <vt:lpstr>1. Phần cứng   1.1 Sơ đồ nguyên lý</vt:lpstr>
      <vt:lpstr>1. Phần cứng   1.2 Các linh kiện cần thiết</vt:lpstr>
      <vt:lpstr>1. Phần cứng   ESP32 IOT Shield</vt:lpstr>
      <vt:lpstr>1. Phần cứng    ESP32 IOT Shield</vt:lpstr>
      <vt:lpstr>1. Phần cứng    Sơ đồ kết nối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3. Thiết lập BLYNK trên điện thoại </vt:lpstr>
      <vt:lpstr>3. Thiết lập BLYNK trên điện thoại </vt:lpstr>
      <vt:lpstr>3. Thiết lập BLYNK trên điện thoại </vt:lpstr>
      <vt:lpstr>3. Thiết lập BLYNK trên điện thoại </vt:lpstr>
      <vt:lpstr>3. Thiết lập BLYNK trên điện thoại </vt:lpstr>
      <vt:lpstr>4. Các chức năng cơ bản của nút nhấn SET, UP, DOWN và nút trên phần mềm BLYNK</vt:lpstr>
      <vt:lpstr>4. Các chức năng cơ bản của nút nhấn SET, UP, DOWN và nút trên phần mềm BLYNK</vt:lpstr>
      <vt:lpstr>4. Các chức năng cơ bản của nút nhấn SET, UP, DOWN và nút trên phần mềm BLYNK</vt:lpstr>
      <vt:lpstr>4. Các chức năng cơ bản của nút nhấn SET, UP, DOWN và nút trên phần mềm BLYNK</vt:lpstr>
      <vt:lpstr>4. Các chức năng cơ bản của nút nhấn SET, UP, DOWN và nút trên phần mềm BLYNK</vt:lpstr>
      <vt:lpstr>BANLINHKIEN chúc các bạn thành công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BLKLab_Huong_Dan_Khoa_Cua_Thong_Minh_Smart_Door</dc:title>
  <dc:creator>2051215264@e.tlu.edu.vn</dc:creator>
  <cp:lastModifiedBy>Do The Duong</cp:lastModifiedBy>
  <cp:revision>26</cp:revision>
  <dcterms:created xsi:type="dcterms:W3CDTF">2024-06-03T07:54:23Z</dcterms:created>
  <dcterms:modified xsi:type="dcterms:W3CDTF">2024-06-18T02:04:35Z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0x010100304809408D0CCE4B9690D58D6AA233C5</vt:lpwstr>
  </property>
</Properties>
</file>